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Raleway SemiBold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Fira Mono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5" roundtripDataSignature="AMtx7mipesmFtNq8pvqtyJyMWdP2pxOm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E2D8C9-1E76-449E-A6E2-F2BDECDDE389}">
  <a:tblStyle styleId="{B0E2D8C9-1E76-449E-A6E2-F2BDECDDE38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alewaySemiBold-bold.fntdata"/><Relationship Id="rId25" Type="http://schemas.openxmlformats.org/officeDocument/2006/relationships/font" Target="fonts/RalewaySemiBold-regular.fntdata"/><Relationship Id="rId28" Type="http://schemas.openxmlformats.org/officeDocument/2006/relationships/font" Target="fonts/RalewaySemiBold-boldItalic.fntdata"/><Relationship Id="rId27" Type="http://schemas.openxmlformats.org/officeDocument/2006/relationships/font" Target="fonts/RalewaySemiBold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5.xml"/><Relationship Id="rId33" Type="http://schemas.openxmlformats.org/officeDocument/2006/relationships/font" Target="fonts/FiraMono-regular.fntdata"/><Relationship Id="rId10" Type="http://schemas.openxmlformats.org/officeDocument/2006/relationships/slide" Target="slides/slide4.xml"/><Relationship Id="rId32" Type="http://schemas.openxmlformats.org/officeDocument/2006/relationships/font" Target="fonts/Lato-boldItalic.fntdata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font" Target="fonts/FiraMon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2fd64e89d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42fd64e89d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334fb57f0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24334fb57f0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2fd64e89d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2fd64e89d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2fd64e89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42fd64e89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2fd64e89d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2fd64e89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42fd64e89d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42fd64e89d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2fd64e89d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42fd64e89d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2fd64e89d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42fd64e89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473daf8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4473daf8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42fd64e89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42fd64e89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2fd64e89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2fd64e8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334fb57f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334fb57f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2fd64e89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2fd64e89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2fd64e89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2fd64e89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334fb57f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24334fb57f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334fb57f0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g24334fb57f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1960"/>
              </a:srgbClr>
            </a:gs>
            <a:gs pos="100000">
              <a:srgbClr val="350FF5">
                <a:alpha val="17647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" name="Google Shape;11;p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7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13" name="Google Shape;1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1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1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p1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15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15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"/>
          <p:cNvSpPr txBox="1"/>
          <p:nvPr>
            <p:ph type="title"/>
          </p:nvPr>
        </p:nvSpPr>
        <p:spPr>
          <a:xfrm>
            <a:off x="1418875" y="1219200"/>
            <a:ext cx="62076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GOES-R ABI Cloud Cover Layers </a:t>
            </a:r>
            <a:br>
              <a:rPr lang="en" sz="2700"/>
            </a:br>
            <a:r>
              <a:rPr lang="en" sz="2033"/>
              <a:t>L2 Provisional Validation</a:t>
            </a:r>
            <a:endParaRPr sz="2033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May 16</a:t>
            </a:r>
            <a:r>
              <a:rPr lang="en" sz="1800"/>
              <a:t>, 2023</a:t>
            </a:r>
            <a:endParaRPr sz="1577">
              <a:solidFill>
                <a:srgbClr val="9999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 AWIPS Verification / NWS Perspective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Derek Van Pelt, Lee Byerle, </a:t>
            </a:r>
            <a:r>
              <a:rPr lang="en" sz="1466">
                <a:solidFill>
                  <a:srgbClr val="666666"/>
                </a:solidFill>
              </a:rPr>
              <a:t>John Evans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  <p:sp>
        <p:nvSpPr>
          <p:cNvPr id="63" name="Google Shape;63;p1"/>
          <p:cNvSpPr/>
          <p:nvPr/>
        </p:nvSpPr>
        <p:spPr>
          <a:xfrm rot="851990">
            <a:off x="7303712" y="3679316"/>
            <a:ext cx="1095780" cy="520168"/>
          </a:xfrm>
          <a:prstGeom prst="foldedCorner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  <a:effectLst>
            <a:outerShdw blurRad="171450" rotWithShape="0" algn="bl" dir="5400000" dist="57150">
              <a:srgbClr val="000000">
                <a:alpha val="494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000" u="none" cap="none" strike="noStrike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Best viewed in Google Slides</a:t>
            </a:r>
            <a:endParaRPr b="0" i="0" sz="1000" u="none" cap="none" strike="noStrike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242fd64e89d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762000"/>
            <a:ext cx="8839196" cy="4354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242fd64e89d_0_141"/>
          <p:cNvSpPr txBox="1"/>
          <p:nvPr/>
        </p:nvSpPr>
        <p:spPr>
          <a:xfrm>
            <a:off x="144575" y="108425"/>
            <a:ext cx="56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42fd64e89d_0_14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g242fd64e89d_0_14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All layers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334fb57f0_0_11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220"/>
              <a:t>More notes on GOES-R Cloud Cover Layers &amp; AWIPS</a:t>
            </a:r>
            <a:endParaRPr sz="2220"/>
          </a:p>
        </p:txBody>
      </p:sp>
      <p:sp>
        <p:nvSpPr>
          <p:cNvPr id="134" name="Google Shape;134;g24334fb57f0_0_11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g24334fb57f0_0_111"/>
          <p:cNvSpPr txBox="1"/>
          <p:nvPr>
            <p:ph idx="1" type="body"/>
          </p:nvPr>
        </p:nvSpPr>
        <p:spPr>
          <a:xfrm>
            <a:off x="464350" y="775100"/>
            <a:ext cx="3976500" cy="4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Cloudy </a:t>
            </a:r>
            <a:r>
              <a:rPr i="1" lang="en">
                <a:solidFill>
                  <a:schemeClr val="dk1"/>
                </a:solidFill>
              </a:rPr>
              <a:t>vs.</a:t>
            </a:r>
            <a:r>
              <a:rPr lang="en">
                <a:solidFill>
                  <a:schemeClr val="dk1"/>
                </a:solidFill>
              </a:rPr>
              <a:t> clear bits in 5 layers: </a:t>
            </a:r>
            <a:endParaRPr>
              <a:solidFill>
                <a:schemeClr val="dk1"/>
              </a:solidFill>
            </a:endParaRPr>
          </a:p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Bit  Layer    Binary   Decimal</a:t>
            </a:r>
            <a:endParaRPr b="1" sz="1100">
              <a:solidFill>
                <a:schemeClr val="dk1"/>
              </a:solidFill>
              <a:latin typeface="Fira Mono"/>
              <a:ea typeface="Fira Mono"/>
              <a:cs typeface="Fira Mono"/>
              <a:sym typeface="Fira Mono"/>
            </a:endParaRPr>
          </a:p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1    LOW1     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xxxx</a:t>
            </a:r>
            <a:r>
              <a:rPr lang="en" sz="1100">
                <a:solidFill>
                  <a:srgbClr val="CC0000"/>
                </a:solidFill>
                <a:latin typeface="Fira Mono"/>
                <a:ea typeface="Fira Mono"/>
                <a:cs typeface="Fira Mono"/>
                <a:sym typeface="Fira Mono"/>
              </a:rPr>
              <a:t>1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= </a:t>
            </a:r>
            <a:r>
              <a:rPr lang="en" sz="1200">
                <a:solidFill>
                  <a:schemeClr val="dk1"/>
                </a:solidFill>
              </a:rPr>
              <a:t>1, 3, 5, 7, … , 29, 31</a:t>
            </a:r>
            <a:endParaRPr sz="1200">
              <a:solidFill>
                <a:schemeClr val="dk1"/>
              </a:solidFill>
            </a:endParaRPr>
          </a:p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2    LOW2     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xxx</a:t>
            </a:r>
            <a:r>
              <a:rPr lang="en" sz="1100">
                <a:solidFill>
                  <a:srgbClr val="CC0000"/>
                </a:solidFill>
                <a:latin typeface="Fira Mono"/>
                <a:ea typeface="Fira Mono"/>
                <a:cs typeface="Fira Mono"/>
                <a:sym typeface="Fira Mono"/>
              </a:rPr>
              <a:t>1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= </a:t>
            </a:r>
            <a:r>
              <a:rPr lang="en" sz="1200">
                <a:solidFill>
                  <a:schemeClr val="dk1"/>
                </a:solidFill>
              </a:rPr>
              <a:t>2-3, 6-7, … , 30-31</a:t>
            </a:r>
            <a:endParaRPr sz="1200">
              <a:solidFill>
                <a:schemeClr val="dk1"/>
              </a:solidFill>
            </a:endParaRPr>
          </a:p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3    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MID1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    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xx</a:t>
            </a:r>
            <a:r>
              <a:rPr lang="en" sz="1100">
                <a:solidFill>
                  <a:srgbClr val="CC0000"/>
                </a:solidFill>
                <a:latin typeface="Fira Mono"/>
                <a:ea typeface="Fira Mono"/>
                <a:cs typeface="Fira Mono"/>
                <a:sym typeface="Fira Mono"/>
              </a:rPr>
              <a:t>1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xx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= </a:t>
            </a:r>
            <a:r>
              <a:rPr lang="en" sz="1200">
                <a:solidFill>
                  <a:schemeClr val="dk1"/>
                </a:solidFill>
              </a:rPr>
              <a:t>4-7, 12-15, … , 28-31</a:t>
            </a:r>
            <a:endParaRPr sz="1200">
              <a:solidFill>
                <a:schemeClr val="dk1"/>
              </a:solidFill>
            </a:endParaRPr>
          </a:p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4    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MID2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    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</a:t>
            </a:r>
            <a:r>
              <a:rPr lang="en" sz="1100">
                <a:solidFill>
                  <a:srgbClr val="CC0000"/>
                </a:solidFill>
                <a:latin typeface="Fira Mono"/>
                <a:ea typeface="Fira Mono"/>
                <a:cs typeface="Fira Mono"/>
                <a:sym typeface="Fira Mono"/>
              </a:rPr>
              <a:t>1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xxx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= </a:t>
            </a:r>
            <a:r>
              <a:rPr lang="en" sz="1200">
                <a:solidFill>
                  <a:schemeClr val="dk1"/>
                </a:solidFill>
              </a:rPr>
              <a:t>8-15, 24-31</a:t>
            </a:r>
            <a:endParaRPr sz="1200">
              <a:solidFill>
                <a:schemeClr val="dk1"/>
              </a:solidFill>
            </a:endParaRPr>
          </a:p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5    HIGH     </a:t>
            </a:r>
            <a:r>
              <a:rPr lang="en" sz="1100">
                <a:solidFill>
                  <a:srgbClr val="CC0000"/>
                </a:solidFill>
                <a:latin typeface="Fira Mono"/>
                <a:ea typeface="Fira Mono"/>
                <a:cs typeface="Fira Mono"/>
                <a:sym typeface="Fira Mono"/>
              </a:rPr>
              <a:t>1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xxxx</a:t>
            </a:r>
            <a:r>
              <a:rPr lang="en" sz="1100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rPr>
              <a:t> = </a:t>
            </a:r>
            <a:r>
              <a:rPr lang="en" sz="1200">
                <a:solidFill>
                  <a:schemeClr val="dk1"/>
                </a:solidFill>
              </a:rPr>
              <a:t>16-31</a:t>
            </a:r>
            <a:endParaRPr sz="1200">
              <a:solidFill>
                <a:schemeClr val="dk1"/>
              </a:solidFill>
            </a:endParaRPr>
          </a:p>
          <a:p>
            <a:pPr indent="0" lvl="0" marL="0" marR="233348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Option 2: Use a color for </a:t>
            </a:r>
            <a:r>
              <a:rPr lang="en">
                <a:solidFill>
                  <a:schemeClr val="dk1"/>
                </a:solidFill>
              </a:rPr>
              <a:t>each bit –  </a:t>
            </a:r>
            <a:r>
              <a:rPr i="1" lang="en">
                <a:solidFill>
                  <a:schemeClr val="dk1"/>
                </a:solidFill>
              </a:rPr>
              <a:t>e.g.</a:t>
            </a:r>
            <a:r>
              <a:rPr lang="en">
                <a:solidFill>
                  <a:schemeClr val="dk1"/>
                </a:solidFill>
              </a:rPr>
              <a:t>,</a:t>
            </a:r>
            <a:endParaRPr>
              <a:solidFill>
                <a:schemeClr val="dk1"/>
              </a:solidFill>
            </a:endParaRPr>
          </a:p>
          <a:p>
            <a:pPr indent="-190500" lvl="0" marL="228600" marR="233348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highlight>
                  <a:srgbClr val="FF9900"/>
                </a:highlight>
              </a:rPr>
              <a:t>LOW1: 1, 3, 5, 7, 9, 11, … 31</a:t>
            </a:r>
            <a:endParaRPr sz="1200">
              <a:solidFill>
                <a:schemeClr val="dk1"/>
              </a:solidFill>
            </a:endParaRPr>
          </a:p>
          <a:p>
            <a:pPr indent="-190500" lvl="0" marL="228600" marR="233348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highlight>
                  <a:srgbClr val="FF9900"/>
                </a:highlight>
              </a:rPr>
              <a:t>LOW2: 2-3, 6-7, 10-11, … 30-31</a:t>
            </a:r>
            <a:endParaRPr sz="1200">
              <a:solidFill>
                <a:schemeClr val="dk1"/>
              </a:solidFill>
            </a:endParaRPr>
          </a:p>
          <a:p>
            <a:pPr indent="-190500" lvl="0" marL="228600" marR="233348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highlight>
                  <a:srgbClr val="FFFF00"/>
                </a:highlight>
              </a:rPr>
              <a:t>MID1: 4-7, 12-15, 20-23, …, 28-31</a:t>
            </a:r>
            <a:endParaRPr sz="1200">
              <a:solidFill>
                <a:schemeClr val="dk1"/>
              </a:solidFill>
            </a:endParaRPr>
          </a:p>
          <a:p>
            <a:pPr indent="-190500" lvl="0" marL="228600" marR="233348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highlight>
                  <a:srgbClr val="FFFF00"/>
                </a:highlight>
              </a:rPr>
              <a:t>MID2: 8-15, 24-31</a:t>
            </a:r>
            <a:endParaRPr sz="1200">
              <a:solidFill>
                <a:schemeClr val="dk1"/>
              </a:solidFill>
            </a:endParaRPr>
          </a:p>
          <a:p>
            <a:pPr indent="-190500" lvl="0" marL="228600" marR="233348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>
                <a:solidFill>
                  <a:schemeClr val="dk1"/>
                </a:solidFill>
                <a:highlight>
                  <a:srgbClr val="00FFFF"/>
                </a:highlight>
              </a:rPr>
              <a:t>HIGH: 16-31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136" name="Google Shape;136;g24334fb57f0_0_111"/>
          <p:cNvSpPr txBox="1"/>
          <p:nvPr/>
        </p:nvSpPr>
        <p:spPr>
          <a:xfrm>
            <a:off x="5289650" y="4802225"/>
            <a:ext cx="2700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"/>
                <a:ea typeface="Lato"/>
                <a:cs typeface="Lato"/>
                <a:sym typeface="Lato"/>
              </a:rPr>
              <a:t>Example: Color Map for “CL2” (</a:t>
            </a:r>
            <a:r>
              <a:rPr lang="en" sz="1000">
                <a:highlight>
                  <a:srgbClr val="FF9900"/>
                </a:highlight>
                <a:latin typeface="Lato"/>
                <a:ea typeface="Lato"/>
                <a:cs typeface="Lato"/>
                <a:sym typeface="Lato"/>
              </a:rPr>
              <a:t>LOW2</a:t>
            </a:r>
            <a:r>
              <a:rPr lang="en" sz="1000">
                <a:latin typeface="Lato"/>
                <a:ea typeface="Lato"/>
                <a:cs typeface="Lato"/>
                <a:sym typeface="Lato"/>
              </a:rPr>
              <a:t> layer)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" name="Google Shape;137;g24334fb57f0_0_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7750" y="808200"/>
            <a:ext cx="3413026" cy="403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242fd64e89d_0_111"/>
          <p:cNvPicPr preferRelativeResize="0"/>
          <p:nvPr/>
        </p:nvPicPr>
        <p:blipFill rotWithShape="1">
          <a:blip r:embed="rId3">
            <a:alphaModFix/>
          </a:blip>
          <a:srcRect b="0" l="0" r="0" t="1088"/>
          <a:stretch/>
        </p:blipFill>
        <p:spPr>
          <a:xfrm>
            <a:off x="304800" y="783300"/>
            <a:ext cx="8839199" cy="43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242fd64e89d_0_11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g242fd64e89d_0_11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LOW1 Clouds &lt;5,000 ft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242fd64e89d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758952"/>
            <a:ext cx="8839198" cy="437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242fd64e89d_0_1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g242fd64e89d_0_11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LOW2 Clouds 5,000 - 10,000 ft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242fd64e89d_0_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758952"/>
            <a:ext cx="8839203" cy="4331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42fd64e89d_0_12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g242fd64e89d_0_12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MID1 Clouds 10,000 - 18,000 ft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242fd64e89d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762000"/>
            <a:ext cx="8839198" cy="437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42fd64e89d_0_12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5" name="Google Shape;165;g242fd64e89d_0_12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MID2 Clouds 18,000 - 24,000 ft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42fd64e89d_0_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762000"/>
            <a:ext cx="8839201" cy="437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242fd64e89d_0_13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g242fd64e89d_0_13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HIGH Clouds &gt; 24,000 ft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242fd64e89d_0_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762000"/>
            <a:ext cx="8839203" cy="435018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42fd64e89d_0_136"/>
          <p:cNvSpPr txBox="1"/>
          <p:nvPr/>
        </p:nvSpPr>
        <p:spPr>
          <a:xfrm>
            <a:off x="144575" y="108425"/>
            <a:ext cx="274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42fd64e89d_0_13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g242fd64e89d_0_13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</a:t>
            </a:r>
            <a:r>
              <a:rPr lang="en"/>
              <a:t>All 5 layers - stacked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473daf8a9_0_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220"/>
              <a:t>Usage of</a:t>
            </a:r>
            <a:r>
              <a:rPr lang="en" sz="2220"/>
              <a:t> GOES-R Cloud Cover Layers in AWIPS</a:t>
            </a:r>
            <a:endParaRPr sz="2220"/>
          </a:p>
        </p:txBody>
      </p:sp>
      <p:sp>
        <p:nvSpPr>
          <p:cNvPr id="186" name="Google Shape;186;g24473daf8a9_0_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g24473daf8a9_0_0"/>
          <p:cNvSpPr txBox="1"/>
          <p:nvPr>
            <p:ph idx="1" type="body"/>
          </p:nvPr>
        </p:nvSpPr>
        <p:spPr>
          <a:xfrm>
            <a:off x="630975" y="622575"/>
            <a:ext cx="8016600" cy="4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1300" lvl="0" marL="2286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" sz="2000">
                <a:solidFill>
                  <a:srgbClr val="666666"/>
                </a:solidFill>
              </a:rPr>
              <a:t>NWS Aviation Weather Center has been using (CIRA’s precursor to) the GOES-R Enterprise CCL product in AWIPS.</a:t>
            </a:r>
            <a:endParaRPr sz="2000">
              <a:solidFill>
                <a:srgbClr val="666666"/>
              </a:solidFill>
            </a:endParaRPr>
          </a:p>
          <a:p>
            <a:pPr indent="-241300" lvl="0" marL="2286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" sz="2000">
                <a:solidFill>
                  <a:srgbClr val="666666"/>
                </a:solidFill>
              </a:rPr>
              <a:t>Useful for assessing Ceiling and Visibility (C&amp;V) </a:t>
            </a:r>
            <a:endParaRPr sz="2000">
              <a:solidFill>
                <a:srgbClr val="666666"/>
              </a:solidFill>
            </a:endParaRPr>
          </a:p>
          <a:p>
            <a:pPr indent="-203200" lvl="1" marL="5715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">
                <a:solidFill>
                  <a:srgbClr val="666666"/>
                </a:solidFill>
              </a:rPr>
              <a:t>Terminal Aerodrome Forecasts (TAFs) report atmospheric conditions at various altitudes</a:t>
            </a:r>
            <a:endParaRPr>
              <a:solidFill>
                <a:srgbClr val="666666"/>
              </a:solidFill>
            </a:endParaRPr>
          </a:p>
          <a:p>
            <a:pPr indent="-203200" lvl="1" marL="5715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">
                <a:solidFill>
                  <a:srgbClr val="666666"/>
                </a:solidFill>
              </a:rPr>
              <a:t>CCL </a:t>
            </a:r>
            <a:r>
              <a:rPr lang="en">
                <a:solidFill>
                  <a:srgbClr val="666666"/>
                </a:solidFill>
              </a:rPr>
              <a:t>product</a:t>
            </a:r>
            <a:r>
              <a:rPr lang="en">
                <a:solidFill>
                  <a:srgbClr val="666666"/>
                </a:solidFill>
              </a:rPr>
              <a:t> would be </a:t>
            </a:r>
            <a:r>
              <a:rPr lang="en">
                <a:solidFill>
                  <a:srgbClr val="666666"/>
                </a:solidFill>
              </a:rPr>
              <a:t>especially</a:t>
            </a:r>
            <a:r>
              <a:rPr lang="en">
                <a:solidFill>
                  <a:srgbClr val="666666"/>
                </a:solidFill>
              </a:rPr>
              <a:t> useful with layers specific to IFR and MVFR: </a:t>
            </a:r>
            <a:br>
              <a:rPr lang="en">
                <a:solidFill>
                  <a:srgbClr val="666666"/>
                </a:solidFill>
              </a:rPr>
            </a:br>
            <a:r>
              <a:rPr lang="en">
                <a:solidFill>
                  <a:srgbClr val="666666"/>
                </a:solidFill>
              </a:rPr>
              <a:t>500-1,000 ft and 1,000-3,000 ft.</a:t>
            </a:r>
            <a:endParaRPr>
              <a:solidFill>
                <a:srgbClr val="666666"/>
              </a:solidFill>
            </a:endParaRPr>
          </a:p>
          <a:p>
            <a:pPr indent="-241300" lvl="0" marL="2286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" sz="2000">
                <a:solidFill>
                  <a:srgbClr val="666666"/>
                </a:solidFill>
              </a:rPr>
              <a:t>Useful for assessing aircraft icing potential </a:t>
            </a:r>
            <a:endParaRPr sz="2000">
              <a:solidFill>
                <a:srgbClr val="666666"/>
              </a:solidFill>
            </a:endParaRPr>
          </a:p>
          <a:p>
            <a:pPr indent="-190500" lvl="1" marL="5715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</a:pPr>
            <a:r>
              <a:rPr lang="en" sz="1200">
                <a:solidFill>
                  <a:srgbClr val="666666"/>
                </a:solidFill>
              </a:rPr>
              <a:t>Cold layer </a:t>
            </a:r>
            <a:r>
              <a:rPr i="1" lang="en" sz="1200">
                <a:solidFill>
                  <a:srgbClr val="666666"/>
                </a:solidFill>
              </a:rPr>
              <a:t>(temp &lt; -20°C, ice crystals)</a:t>
            </a:r>
            <a:r>
              <a:rPr lang="en" sz="1200">
                <a:solidFill>
                  <a:srgbClr val="666666"/>
                </a:solidFill>
              </a:rPr>
              <a:t> just above a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Saturated layer </a:t>
            </a:r>
            <a:r>
              <a:rPr i="1" lang="en" sz="1200">
                <a:solidFill>
                  <a:srgbClr val="666666"/>
                </a:solidFill>
              </a:rPr>
              <a:t>(-20°C &lt; temp &lt; 0°C, supercooled liquid)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 =&gt; formation of new ice crystals depletes Liquid Water Content =&gt; limits aircraft icing risk</a:t>
            </a:r>
            <a:endParaRPr sz="1200">
              <a:solidFill>
                <a:srgbClr val="666666"/>
              </a:solidFill>
            </a:endParaRPr>
          </a:p>
          <a:p>
            <a:pPr indent="-190500" lvl="1" marL="5715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200"/>
              <a:buChar char="•"/>
            </a:pPr>
            <a:r>
              <a:rPr lang="en" sz="1200">
                <a:solidFill>
                  <a:srgbClr val="666666"/>
                </a:solidFill>
              </a:rPr>
              <a:t>Cold layer </a:t>
            </a:r>
            <a:r>
              <a:rPr i="1" lang="en" sz="1200">
                <a:solidFill>
                  <a:srgbClr val="666666"/>
                </a:solidFill>
              </a:rPr>
              <a:t>(temp &lt; -20°C, ice crystals)</a:t>
            </a:r>
            <a:r>
              <a:rPr lang="en" sz="1200">
                <a:solidFill>
                  <a:srgbClr val="666666"/>
                </a:solidFill>
              </a:rPr>
              <a:t> above a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0B5394"/>
                </a:solidFill>
              </a:rPr>
              <a:t>Dry layer less than 5,000 feet deep</a:t>
            </a:r>
            <a:r>
              <a:rPr lang="en" sz="1200">
                <a:solidFill>
                  <a:srgbClr val="666666"/>
                </a:solidFill>
              </a:rPr>
              <a:t> above a</a:t>
            </a:r>
            <a:br>
              <a:rPr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Saturated layer </a:t>
            </a:r>
            <a:r>
              <a:rPr i="1" lang="en" sz="1200">
                <a:solidFill>
                  <a:srgbClr val="666666"/>
                </a:solidFill>
              </a:rPr>
              <a:t>(-20°C &lt; temp &lt; 0°C, supercooled liquid)</a:t>
            </a:r>
            <a:br>
              <a:rPr i="1" lang="en" sz="1200">
                <a:solidFill>
                  <a:srgbClr val="666666"/>
                </a:solidFill>
              </a:rPr>
            </a:br>
            <a:r>
              <a:rPr lang="en" sz="1200">
                <a:solidFill>
                  <a:srgbClr val="666666"/>
                </a:solidFill>
              </a:rPr>
              <a:t> =&gt; ice crystals sublimate =&gt; Liquid Water Content remains high =&gt; raises aircraft icing risk</a:t>
            </a:r>
            <a:endParaRPr sz="1200">
              <a:solidFill>
                <a:srgbClr val="666666"/>
              </a:solidFill>
            </a:endParaRPr>
          </a:p>
          <a:p>
            <a:pPr indent="-203200" lvl="1" marL="57150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1400"/>
              <a:buChar char="•"/>
            </a:pPr>
            <a:r>
              <a:rPr lang="en">
                <a:solidFill>
                  <a:srgbClr val="666666"/>
                </a:solidFill>
              </a:rPr>
              <a:t>Also useful to know the vertical extent of icing potential, and to characterize supercooled clouds beneath higher clouds.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188" name="Google Shape;188;g24473daf8a9_0_0"/>
          <p:cNvSpPr txBox="1"/>
          <p:nvPr/>
        </p:nvSpPr>
        <p:spPr>
          <a:xfrm>
            <a:off x="5973775" y="4595925"/>
            <a:ext cx="272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h/t: Ty Higginbotham, AWC</a:t>
            </a:r>
            <a:endParaRPr i="1" sz="12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555"/>
              <a:buNone/>
            </a:pPr>
            <a:r>
              <a:rPr lang="en"/>
              <a:t>Notes on GOES-R Cloud Cover Layers &amp; AWIPS</a:t>
            </a:r>
            <a:endParaRPr/>
          </a:p>
        </p:txBody>
      </p:sp>
      <p:sp>
        <p:nvSpPr>
          <p:cNvPr id="69" name="Google Shape;69;p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5"/>
          <p:cNvSpPr txBox="1"/>
          <p:nvPr>
            <p:ph idx="1" type="body"/>
          </p:nvPr>
        </p:nvSpPr>
        <p:spPr>
          <a:xfrm>
            <a:off x="181275" y="774975"/>
            <a:ext cx="8687700" cy="4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06400" lvl="0" marL="457200" marR="377931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6666"/>
              </a:buClr>
              <a:buSzPts val="2800"/>
              <a:buChar char="•"/>
            </a:pPr>
            <a:r>
              <a:rPr lang="en" sz="2200">
                <a:solidFill>
                  <a:srgbClr val="666666"/>
                </a:solidFill>
              </a:rPr>
              <a:t>AWIPS can ingest &amp; display the 2-D fields in the CCL product:</a:t>
            </a:r>
            <a:endParaRPr>
              <a:solidFill>
                <a:srgbClr val="666666"/>
              </a:solidFill>
            </a:endParaRPr>
          </a:p>
          <a:p>
            <a:pPr indent="-342900" lvl="1" marL="914400" marR="21231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b="1" lang="en" sz="1800">
                <a:solidFill>
                  <a:srgbClr val="666666"/>
                </a:solidFill>
              </a:rPr>
              <a:t>Total Cloud Fraction</a:t>
            </a:r>
            <a:r>
              <a:rPr lang="en" sz="1800">
                <a:solidFill>
                  <a:srgbClr val="666666"/>
                </a:solidFill>
              </a:rPr>
              <a:t> (</a:t>
            </a:r>
            <a:r>
              <a:rPr b="1" lang="en" sz="1800">
                <a:solidFill>
                  <a:srgbClr val="666666"/>
                </a:solidFill>
              </a:rPr>
              <a:t>TCF</a:t>
            </a:r>
            <a:r>
              <a:rPr lang="en" sz="1800">
                <a:solidFill>
                  <a:srgbClr val="666666"/>
                </a:solidFill>
              </a:rPr>
              <a:t>)</a:t>
            </a:r>
            <a:endParaRPr sz="1800">
              <a:solidFill>
                <a:srgbClr val="666666"/>
              </a:solidFill>
            </a:endParaRPr>
          </a:p>
          <a:p>
            <a:pPr indent="-342900" lvl="1" marL="914400" marR="21231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b="1" lang="en" sz="1800">
                <a:solidFill>
                  <a:srgbClr val="666666"/>
                </a:solidFill>
              </a:rPr>
              <a:t>Cloud Layer Flag</a:t>
            </a:r>
            <a:r>
              <a:rPr lang="en" sz="1800">
                <a:solidFill>
                  <a:srgbClr val="666666"/>
                </a:solidFill>
              </a:rPr>
              <a:t> (</a:t>
            </a:r>
            <a:r>
              <a:rPr b="1" lang="en" sz="1800">
                <a:solidFill>
                  <a:srgbClr val="666666"/>
                </a:solidFill>
              </a:rPr>
              <a:t>CL</a:t>
            </a:r>
            <a:r>
              <a:rPr lang="en" sz="1800">
                <a:solidFill>
                  <a:srgbClr val="666666"/>
                </a:solidFill>
              </a:rPr>
              <a:t>)</a:t>
            </a:r>
            <a:endParaRPr sz="1800">
              <a:solidFill>
                <a:srgbClr val="666666"/>
              </a:solidFill>
            </a:endParaRPr>
          </a:p>
          <a:p>
            <a:pPr indent="-342900" lvl="1" marL="914400" marR="21231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•"/>
            </a:pPr>
            <a:r>
              <a:rPr lang="en" sz="1800">
                <a:solidFill>
                  <a:srgbClr val="666666"/>
                </a:solidFill>
              </a:rPr>
              <a:t>+ </a:t>
            </a:r>
            <a:r>
              <a:rPr b="1" lang="en" sz="1800">
                <a:solidFill>
                  <a:srgbClr val="666666"/>
                </a:solidFill>
              </a:rPr>
              <a:t>Data Quality Flag</a:t>
            </a:r>
            <a:r>
              <a:rPr lang="en" sz="1800">
                <a:solidFill>
                  <a:srgbClr val="666666"/>
                </a:solidFill>
              </a:rPr>
              <a:t> (</a:t>
            </a:r>
            <a:r>
              <a:rPr b="1" lang="en" sz="1800">
                <a:solidFill>
                  <a:srgbClr val="666666"/>
                </a:solidFill>
              </a:rPr>
              <a:t>DQF</a:t>
            </a:r>
            <a:r>
              <a:rPr lang="en" sz="1800">
                <a:solidFill>
                  <a:srgbClr val="666666"/>
                </a:solidFill>
              </a:rPr>
              <a:t>), used as a mask</a:t>
            </a:r>
            <a:endParaRPr sz="1800">
              <a:solidFill>
                <a:srgbClr val="666666"/>
              </a:solidFill>
            </a:endParaRPr>
          </a:p>
          <a:p>
            <a:pPr indent="0" lvl="0" marL="0" marR="657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999999"/>
              </a:solidFill>
            </a:endParaRPr>
          </a:p>
          <a:p>
            <a:pPr indent="-355600" lvl="0" marL="457200" marR="657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" sz="2000">
                <a:solidFill>
                  <a:srgbClr val="999999"/>
                </a:solidFill>
              </a:rPr>
              <a:t>Adherence to CF Conventions:</a:t>
            </a:r>
            <a:endParaRPr sz="2000">
              <a:solidFill>
                <a:srgbClr val="999999"/>
              </a:solidFill>
            </a:endParaRPr>
          </a:p>
          <a:p>
            <a:pPr indent="-317500" lvl="1" marL="914400" marR="657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">
                <a:solidFill>
                  <a:srgbClr val="999999"/>
                </a:solidFill>
              </a:rPr>
              <a:t>Variable “</a:t>
            </a:r>
            <a:r>
              <a:rPr b="1" lang="en">
                <a:solidFill>
                  <a:srgbClr val="999999"/>
                </a:solidFill>
              </a:rPr>
              <a:t>TCF</a:t>
            </a:r>
            <a:r>
              <a:rPr lang="en">
                <a:solidFill>
                  <a:srgbClr val="999999"/>
                </a:solidFill>
              </a:rPr>
              <a:t>” should have the Standard Name “</a:t>
            </a:r>
            <a:r>
              <a:rPr b="1" lang="en">
                <a:solidFill>
                  <a:srgbClr val="999999"/>
                </a:solidFill>
              </a:rPr>
              <a:t>cloud_area_fraction</a:t>
            </a:r>
            <a:r>
              <a:rPr lang="en">
                <a:solidFill>
                  <a:srgbClr val="999999"/>
                </a:solidFill>
              </a:rPr>
              <a:t>”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g242fd64e89d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848" y="1069848"/>
            <a:ext cx="7071359" cy="373678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242fd64e89d_0_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g242fd64e89d_0_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Cloud Fraction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242fd64e89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848" y="1069848"/>
            <a:ext cx="7071361" cy="373677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242fd64e89d_0_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g242fd64e89d_0_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Cloud Fraction: ABI Ch. 13 comparison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24334fb57f0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425" y="731520"/>
            <a:ext cx="5646746" cy="435441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4334fb57f0_0_4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g24334fb57f0_0_47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Cloud Fraction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g242fd64e89d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848" y="731520"/>
            <a:ext cx="7027236" cy="43529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42fd64e89d_0_62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g242fd64e89d_0_62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(binary) Cloud Layers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242fd64e89d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9848" y="731520"/>
            <a:ext cx="7027236" cy="435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42fd64e89d_0_5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g242fd64e89d_0_5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Layers: CIRA Geocolor comparison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4334fb57f0_0_4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220"/>
              <a:t>More n</a:t>
            </a:r>
            <a:r>
              <a:rPr lang="en" sz="2220"/>
              <a:t>otes on GOES-R Cloud Cover Layers &amp; AWIPS</a:t>
            </a:r>
            <a:endParaRPr sz="2220"/>
          </a:p>
        </p:txBody>
      </p:sp>
      <p:sp>
        <p:nvSpPr>
          <p:cNvPr id="111" name="Google Shape;111;g24334fb57f0_0_4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g24334fb57f0_0_41"/>
          <p:cNvSpPr txBox="1"/>
          <p:nvPr>
            <p:ph idx="1" type="body"/>
          </p:nvPr>
        </p:nvSpPr>
        <p:spPr>
          <a:xfrm>
            <a:off x="181275" y="774975"/>
            <a:ext cx="8741700" cy="4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41300" lvl="0" marL="228600" marR="657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" sz="2000">
                <a:solidFill>
                  <a:srgbClr val="666666"/>
                </a:solidFill>
              </a:rPr>
              <a:t>AWIPS cannot handle the 3-D “</a:t>
            </a:r>
            <a:r>
              <a:rPr b="1" lang="en" sz="2000">
                <a:solidFill>
                  <a:srgbClr val="666666"/>
                </a:solidFill>
              </a:rPr>
              <a:t>Cloud Fractions Packed</a:t>
            </a:r>
            <a:r>
              <a:rPr lang="en" sz="2000">
                <a:solidFill>
                  <a:srgbClr val="666666"/>
                </a:solidFill>
              </a:rPr>
              <a:t>” (</a:t>
            </a:r>
            <a:r>
              <a:rPr b="1" lang="en" sz="2000">
                <a:solidFill>
                  <a:srgbClr val="666666"/>
                </a:solidFill>
              </a:rPr>
              <a:t>CFP</a:t>
            </a:r>
            <a:r>
              <a:rPr lang="en" sz="2000">
                <a:solidFill>
                  <a:srgbClr val="666666"/>
                </a:solidFill>
              </a:rPr>
              <a:t>) field</a:t>
            </a:r>
            <a:endParaRPr sz="2000">
              <a:solidFill>
                <a:srgbClr val="666666"/>
              </a:solidFill>
            </a:endParaRPr>
          </a:p>
          <a:p>
            <a:pPr indent="-215900" lvl="1" marL="571500" marR="657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600">
                <a:solidFill>
                  <a:srgbClr val="666666"/>
                </a:solidFill>
              </a:rPr>
              <a:t>Looking forward to next CCL product with Cloud Fractions structured as five 2-D fields (July 2023?)</a:t>
            </a:r>
            <a:endParaRPr sz="1600">
              <a:solidFill>
                <a:srgbClr val="666666"/>
              </a:solidFill>
            </a:endParaRPr>
          </a:p>
          <a:p>
            <a:pPr indent="-241300" lvl="0" marL="228600" marR="657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" sz="2000">
                <a:solidFill>
                  <a:srgbClr val="666666"/>
                </a:solidFill>
              </a:rPr>
              <a:t>But in the meantime, AWIPS can use </a:t>
            </a:r>
            <a:r>
              <a:rPr b="1" lang="en" sz="2000">
                <a:solidFill>
                  <a:srgbClr val="666666"/>
                </a:solidFill>
              </a:rPr>
              <a:t>Cloud Layer Flag</a:t>
            </a:r>
            <a:r>
              <a:rPr lang="en" sz="2000">
                <a:solidFill>
                  <a:srgbClr val="666666"/>
                </a:solidFill>
              </a:rPr>
              <a:t> (</a:t>
            </a:r>
            <a:r>
              <a:rPr b="1" lang="en" sz="2000">
                <a:solidFill>
                  <a:srgbClr val="666666"/>
                </a:solidFill>
              </a:rPr>
              <a:t>CL</a:t>
            </a:r>
            <a:r>
              <a:rPr lang="en" sz="2000">
                <a:solidFill>
                  <a:srgbClr val="666666"/>
                </a:solidFill>
              </a:rPr>
              <a:t>) bits (00000…11111) to display cloud presence / absence in each of 5 layers:</a:t>
            </a:r>
            <a:endParaRPr sz="2000">
              <a:solidFill>
                <a:srgbClr val="666666"/>
              </a:solidFill>
            </a:endParaRPr>
          </a:p>
          <a:p>
            <a:pPr indent="-215900" lvl="1" marL="571500" marR="657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600">
                <a:solidFill>
                  <a:srgbClr val="666666"/>
                </a:solidFill>
              </a:rPr>
              <a:t>Define 5 AWIPS parameters (CL[1-5]) from the one CL field in the NetCDF;</a:t>
            </a:r>
            <a:br>
              <a:rPr lang="en" sz="1600">
                <a:solidFill>
                  <a:srgbClr val="666666"/>
                </a:solidFill>
              </a:rPr>
            </a:br>
            <a:r>
              <a:rPr lang="en" sz="1600">
                <a:solidFill>
                  <a:srgbClr val="666666"/>
                </a:solidFill>
              </a:rPr>
              <a:t>Define 5 color schemes based on bit values (instead of value ranges)</a:t>
            </a:r>
            <a:endParaRPr sz="1600">
              <a:solidFill>
                <a:srgbClr val="666666"/>
              </a:solidFill>
            </a:endParaRPr>
          </a:p>
          <a:p>
            <a:pPr indent="0" lvl="0" marL="0" marR="657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999999"/>
              </a:solidFill>
            </a:endParaRPr>
          </a:p>
          <a:p>
            <a:pPr indent="-241300" lvl="0" marL="228600" marR="65708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2000"/>
              <a:buChar char="•"/>
            </a:pPr>
            <a:r>
              <a:rPr lang="en" sz="2000">
                <a:solidFill>
                  <a:srgbClr val="999999"/>
                </a:solidFill>
              </a:rPr>
              <a:t>Adherence to CF Conventions:</a:t>
            </a:r>
            <a:endParaRPr sz="2000">
              <a:solidFill>
                <a:srgbClr val="999999"/>
              </a:solidFill>
            </a:endParaRPr>
          </a:p>
          <a:p>
            <a:pPr indent="-203200" lvl="1" marL="571500" marR="657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">
                <a:solidFill>
                  <a:srgbClr val="999999"/>
                </a:solidFill>
              </a:rPr>
              <a:t>Dimension “</a:t>
            </a:r>
            <a:r>
              <a:rPr b="1" lang="en">
                <a:solidFill>
                  <a:srgbClr val="999999"/>
                </a:solidFill>
              </a:rPr>
              <a:t>NumFlt_Layers</a:t>
            </a:r>
            <a:r>
              <a:rPr lang="en">
                <a:solidFill>
                  <a:srgbClr val="999999"/>
                </a:solidFill>
              </a:rPr>
              <a:t>” (used by CFP) needs a coordinate variable “</a:t>
            </a:r>
            <a:r>
              <a:rPr b="1" lang="en">
                <a:solidFill>
                  <a:srgbClr val="999999"/>
                </a:solidFill>
              </a:rPr>
              <a:t>NumFlt_Layers</a:t>
            </a:r>
            <a:r>
              <a:rPr lang="en">
                <a:solidFill>
                  <a:srgbClr val="999999"/>
                </a:solidFill>
              </a:rPr>
              <a:t>” </a:t>
            </a:r>
            <a:br>
              <a:rPr lang="en">
                <a:solidFill>
                  <a:srgbClr val="999999"/>
                </a:solidFill>
              </a:rPr>
            </a:br>
            <a:r>
              <a:rPr lang="en">
                <a:solidFill>
                  <a:srgbClr val="999999"/>
                </a:solidFill>
              </a:rPr>
              <a:t>listing the 5 vertical intervals</a:t>
            </a:r>
            <a:endParaRPr>
              <a:solidFill>
                <a:srgbClr val="999999"/>
              </a:solidFill>
            </a:endParaRPr>
          </a:p>
          <a:p>
            <a:pPr indent="-203200" lvl="1" marL="571500" marR="65708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">
                <a:solidFill>
                  <a:srgbClr val="999999"/>
                </a:solidFill>
              </a:rPr>
              <a:t>Variable “</a:t>
            </a:r>
            <a:r>
              <a:rPr b="1" lang="en">
                <a:solidFill>
                  <a:srgbClr val="999999"/>
                </a:solidFill>
              </a:rPr>
              <a:t>CFP</a:t>
            </a:r>
            <a:r>
              <a:rPr lang="en">
                <a:solidFill>
                  <a:srgbClr val="999999"/>
                </a:solidFill>
              </a:rPr>
              <a:t>” should have the Standard Name “</a:t>
            </a:r>
            <a:r>
              <a:rPr b="1" lang="en">
                <a:solidFill>
                  <a:srgbClr val="999999"/>
                </a:solidFill>
              </a:rPr>
              <a:t>cloud_area_fraction_in_atmosphere_layer</a:t>
            </a:r>
            <a:r>
              <a:rPr lang="en">
                <a:solidFill>
                  <a:srgbClr val="999999"/>
                </a:solidFill>
              </a:rPr>
              <a:t>”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4334fb57f0_0_9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220"/>
              <a:t>More n</a:t>
            </a:r>
            <a:r>
              <a:rPr lang="en" sz="2220"/>
              <a:t>otes on GOES-R Cloud Cover Layers &amp; AWIPS</a:t>
            </a:r>
            <a:endParaRPr sz="2220"/>
          </a:p>
        </p:txBody>
      </p:sp>
      <p:sp>
        <p:nvSpPr>
          <p:cNvPr id="118" name="Google Shape;118;g24334fb57f0_0_9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g24334fb57f0_0_99"/>
          <p:cNvSpPr txBox="1"/>
          <p:nvPr>
            <p:ph idx="1" type="body"/>
          </p:nvPr>
        </p:nvSpPr>
        <p:spPr>
          <a:xfrm>
            <a:off x="790875" y="774975"/>
            <a:ext cx="3688500" cy="43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233348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Option 1: Single color table based on value ranges —&gt;</a:t>
            </a:r>
            <a:r>
              <a:rPr lang="en">
                <a:solidFill>
                  <a:schemeClr val="dk1"/>
                </a:solidFill>
              </a:rPr>
              <a:t> </a:t>
            </a:r>
            <a:endParaRPr sz="1100">
              <a:solidFill>
                <a:schemeClr val="dk1"/>
              </a:solidFill>
              <a:latin typeface="Fira Mono"/>
              <a:ea typeface="Fira Mono"/>
              <a:cs typeface="Fira Mono"/>
              <a:sym typeface="Fira Mono"/>
            </a:endParaRPr>
          </a:p>
          <a:p>
            <a:pPr indent="0" lvl="0" marL="0" marR="233348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</p:txBody>
      </p:sp>
      <p:graphicFrame>
        <p:nvGraphicFramePr>
          <p:cNvPr id="120" name="Google Shape;120;g24334fb57f0_0_99"/>
          <p:cNvGraphicFramePr/>
          <p:nvPr/>
        </p:nvGraphicFramePr>
        <p:xfrm>
          <a:off x="5009900" y="732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{B0E2D8C9-1E76-449E-A6E2-F2BDECDDE389}</a:tableStyleId>
              </a:tblPr>
              <a:tblGrid>
                <a:gridCol w="383675"/>
                <a:gridCol w="487150"/>
                <a:gridCol w="378150"/>
                <a:gridCol w="437825"/>
                <a:gridCol w="437825"/>
                <a:gridCol w="438075"/>
                <a:gridCol w="437825"/>
              </a:tblGrid>
              <a:tr h="103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Lato"/>
                          <a:ea typeface="Lato"/>
                          <a:cs typeface="Lato"/>
                          <a:sym typeface="Lato"/>
                        </a:rPr>
                        <a:t>Binary</a:t>
                      </a:r>
                      <a:endParaRPr b="1"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Lato"/>
                          <a:ea typeface="Lato"/>
                          <a:cs typeface="Lato"/>
                          <a:sym typeface="Lato"/>
                        </a:rPr>
                        <a:t>Decimal</a:t>
                      </a:r>
                      <a:endParaRPr b="1"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Lato"/>
                          <a:ea typeface="Lato"/>
                          <a:cs typeface="Lato"/>
                          <a:sym typeface="Lato"/>
                        </a:rPr>
                        <a:t>Cloud Layers</a:t>
                      </a:r>
                      <a:endParaRPr b="1"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Lato"/>
                          <a:ea typeface="Lato"/>
                          <a:cs typeface="Lato"/>
                          <a:sym typeface="Lato"/>
                        </a:rPr>
                        <a:t>00000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Lato"/>
                          <a:ea typeface="Lato"/>
                          <a:cs typeface="Lato"/>
                          <a:sym typeface="Lato"/>
                        </a:rPr>
                        <a:t>0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00001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00010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00011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99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b="1" sz="800">
                        <a:solidFill>
                          <a:srgbClr val="FF99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00100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00101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00110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6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00111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01000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01001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01010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01011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01100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12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FFFF0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01101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13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01110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14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01111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15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38761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38761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10000</a:t>
                      </a:r>
                      <a:endParaRPr b="1" sz="800">
                        <a:solidFill>
                          <a:srgbClr val="00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16</a:t>
                      </a:r>
                      <a:endParaRPr b="1" sz="800">
                        <a:solidFill>
                          <a:srgbClr val="00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b="1" sz="800">
                        <a:solidFill>
                          <a:srgbClr val="00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10001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17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10010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18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10011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19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10100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20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10101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10110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10111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23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11000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24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11001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25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11010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26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11011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27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11100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28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00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00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11101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29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rgbClr val="999999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999999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24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11110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</a:tr>
              <a:tr h="103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11111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31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MID2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MID1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LOW2</a:t>
                      </a:r>
                      <a:endParaRPr b="1" sz="800">
                        <a:solidFill>
                          <a:srgbClr val="9900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9900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LOW1</a:t>
                      </a:r>
                      <a:endParaRPr sz="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27425" marL="27425" anchor="b"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